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7" d="100"/>
          <a:sy n="127" d="100"/>
        </p:scale>
        <p:origin x="-432" y="-1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905BEC-D753-4F1D-8B90-2A9EEA45449A}" type="datetimeFigureOut">
              <a:rPr lang="en-US" smtClean="0"/>
              <a:pPr/>
              <a:t>12/14/11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0ED5A3-918D-4B47-8E9E-E7CE7732AB8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3220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905BEC-D753-4F1D-8B90-2A9EEA45449A}" type="datetimeFigureOut">
              <a:rPr lang="en-US" smtClean="0"/>
              <a:pPr/>
              <a:t>12/14/11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0ED5A3-918D-4B47-8E9E-E7CE7732AB8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5273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905BEC-D753-4F1D-8B90-2A9EEA45449A}" type="datetimeFigureOut">
              <a:rPr lang="en-US" smtClean="0"/>
              <a:pPr/>
              <a:t>12/14/11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0ED5A3-918D-4B47-8E9E-E7CE7732AB8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76634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905BEC-D753-4F1D-8B90-2A9EEA45449A}" type="datetimeFigureOut">
              <a:rPr lang="en-US" smtClean="0"/>
              <a:pPr/>
              <a:t>12/14/11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0ED5A3-918D-4B47-8E9E-E7CE7732AB8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01483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905BEC-D753-4F1D-8B90-2A9EEA45449A}" type="datetimeFigureOut">
              <a:rPr lang="en-US" smtClean="0"/>
              <a:pPr/>
              <a:t>12/14/11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0ED5A3-918D-4B47-8E9E-E7CE7732AB8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28440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905BEC-D753-4F1D-8B90-2A9EEA45449A}" type="datetimeFigureOut">
              <a:rPr lang="en-US" smtClean="0"/>
              <a:pPr/>
              <a:t>12/14/11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0ED5A3-918D-4B47-8E9E-E7CE7732AB8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88368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905BEC-D753-4F1D-8B90-2A9EEA45449A}" type="datetimeFigureOut">
              <a:rPr lang="en-US" smtClean="0"/>
              <a:pPr/>
              <a:t>12/14/11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0ED5A3-918D-4B47-8E9E-E7CE7732AB8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2161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905BEC-D753-4F1D-8B90-2A9EEA45449A}" type="datetimeFigureOut">
              <a:rPr lang="en-US" smtClean="0"/>
              <a:pPr/>
              <a:t>12/14/11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0ED5A3-918D-4B47-8E9E-E7CE7732AB8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44637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905BEC-D753-4F1D-8B90-2A9EEA45449A}" type="datetimeFigureOut">
              <a:rPr lang="en-US" smtClean="0"/>
              <a:pPr/>
              <a:t>12/14/11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0ED5A3-918D-4B47-8E9E-E7CE7732AB8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91023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905BEC-D753-4F1D-8B90-2A9EEA45449A}" type="datetimeFigureOut">
              <a:rPr lang="en-US" smtClean="0"/>
              <a:pPr/>
              <a:t>12/14/11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0ED5A3-918D-4B47-8E9E-E7CE7732AB8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75553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905BEC-D753-4F1D-8B90-2A9EEA45449A}" type="datetimeFigureOut">
              <a:rPr lang="en-US" smtClean="0"/>
              <a:pPr/>
              <a:t>12/14/11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0ED5A3-918D-4B47-8E9E-E7CE7732AB8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18414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905BEC-D753-4F1D-8B90-2A9EEA45449A}" type="datetimeFigureOut">
              <a:rPr lang="en-US" smtClean="0"/>
              <a:pPr/>
              <a:t>12/14/11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0ED5A3-918D-4B47-8E9E-E7CE7732AB8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66849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Experiment Ten: </a:t>
            </a:r>
            <a:br>
              <a:rPr lang="en-US" dirty="0" smtClean="0"/>
            </a:br>
            <a:r>
              <a:rPr lang="en-US" dirty="0" smtClean="0"/>
              <a:t>Oxygen and Spiking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41650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6858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Oxygen is an “oxidizer”, greedy for electrons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52400" y="5562600"/>
            <a:ext cx="8839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Life forms evolved to harness oxygen’s electron-grabbing power, with “aerobic activity” (breathing) a necessary part of their existence.  </a:t>
            </a:r>
            <a:endParaRPr lang="en-US" sz="2400" dirty="0"/>
          </a:p>
        </p:txBody>
      </p:sp>
      <p:pic>
        <p:nvPicPr>
          <p:cNvPr id="6" name="Picture 5" descr="exp10_oxygen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904" y="1981200"/>
            <a:ext cx="8347876" cy="2819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59406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Body breaks down glucose through complicated series of dozens of reactions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52400" y="6027003"/>
            <a:ext cx="8839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u="sng" dirty="0" smtClean="0"/>
              <a:t>Take home </a:t>
            </a:r>
            <a:r>
              <a:rPr lang="en-US" sz="2400" dirty="0" smtClean="0"/>
              <a:t>- three main reaction pathways: Glycolysis, Krebs cycle, and oxidative phosphorylation.  </a:t>
            </a:r>
            <a:endParaRPr lang="en-US" sz="2400" dirty="0"/>
          </a:p>
        </p:txBody>
      </p:sp>
      <p:pic>
        <p:nvPicPr>
          <p:cNvPr id="6" name="Picture 5" descr="Exp10_metabolism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157" y="1600200"/>
            <a:ext cx="9144000" cy="42774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73531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The oxidative phosphorylation pathway leads directly to ATP energy production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0" y="5867400"/>
            <a:ext cx="914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Electron exchange </a:t>
            </a:r>
            <a:r>
              <a:rPr lang="en-US" sz="2400" dirty="0" smtClean="0">
                <a:sym typeface="Wingdings" pitchFamily="2" charset="2"/>
              </a:rPr>
              <a:t></a:t>
            </a:r>
            <a:r>
              <a:rPr lang="en-US" sz="2400" dirty="0" smtClean="0"/>
              <a:t>excess H+ ions outside mitochondria membrane </a:t>
            </a:r>
            <a:r>
              <a:rPr lang="en-US" sz="2400" dirty="0" smtClean="0">
                <a:sym typeface="Wingdings" pitchFamily="2" charset="2"/>
              </a:rPr>
              <a:t></a:t>
            </a:r>
            <a:r>
              <a:rPr lang="en-US" sz="2400" dirty="0" smtClean="0"/>
              <a:t>ionic imbalance </a:t>
            </a:r>
            <a:r>
              <a:rPr lang="en-US" sz="2400" dirty="0" smtClean="0">
                <a:sym typeface="Wingdings" pitchFamily="2" charset="2"/>
              </a:rPr>
              <a:t></a:t>
            </a:r>
            <a:r>
              <a:rPr lang="en-US" sz="2400" dirty="0" smtClean="0"/>
              <a:t> power ATP synthase </a:t>
            </a:r>
            <a:r>
              <a:rPr lang="en-US" sz="2400" dirty="0" smtClean="0">
                <a:sym typeface="Wingdings" pitchFamily="2" charset="2"/>
              </a:rPr>
              <a:t></a:t>
            </a:r>
            <a:r>
              <a:rPr lang="en-US" sz="2400" dirty="0" smtClean="0"/>
              <a:t> convert ADP to ATP</a:t>
            </a:r>
            <a:endParaRPr lang="en-US" sz="2400" dirty="0"/>
          </a:p>
        </p:txBody>
      </p:sp>
      <p:pic>
        <p:nvPicPr>
          <p:cNvPr id="6" name="Picture 5" descr="exp10_ATPsynthase_NEW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4600" y="1447800"/>
            <a:ext cx="4585166" cy="426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42540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The hard way to test </a:t>
            </a:r>
            <a:r>
              <a:rPr lang="en-US" dirty="0" smtClean="0"/>
              <a:t>spike dependence </a:t>
            </a:r>
            <a:r>
              <a:rPr lang="en-US" dirty="0" smtClean="0"/>
              <a:t>on oxygen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0" y="5715000"/>
            <a:ext cx="914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Would require a couple of gas tanks (Oxygen and inert Argon), some regulators, some tubing, and an airtight container to titrate the amount of oxygen in the container.  Or…</a:t>
            </a:r>
            <a:endParaRPr lang="en-US" sz="2400" dirty="0"/>
          </a:p>
        </p:txBody>
      </p:sp>
      <p:pic>
        <p:nvPicPr>
          <p:cNvPr id="6" name="Picture 5" descr="exp10_HardWay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1295400"/>
            <a:ext cx="7696200" cy="4336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84436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The easy way </a:t>
            </a:r>
            <a:r>
              <a:rPr lang="en-US" dirty="0"/>
              <a:t>to test spike dependence on oxygen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52400" y="6019800"/>
            <a:ext cx="8839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Liberally coat the leg with petroleum jelly to “starve” the leg of new oxygen.  Requires only basic equipment that we readily have at hand</a:t>
            </a:r>
            <a:endParaRPr lang="en-US" sz="2400" dirty="0"/>
          </a:p>
        </p:txBody>
      </p:sp>
      <p:pic>
        <p:nvPicPr>
          <p:cNvPr id="6" name="Picture 5" descr="Exp10_Easyway1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2600" y="1219200"/>
            <a:ext cx="5572409" cy="49213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38243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8991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Procedure: table to record how long neurons can spike in absence of oxygen…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0" y="6248400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…and how long it takes for the spikes to return once oxygen is restored</a:t>
            </a:r>
            <a:endParaRPr lang="en-US" sz="2400" dirty="0"/>
          </a:p>
        </p:txBody>
      </p:sp>
      <p:pic>
        <p:nvPicPr>
          <p:cNvPr id="6" name="Picture 5" descr="exp10_spiketable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00" y="1676400"/>
            <a:ext cx="6926879" cy="42311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88495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2115</TotalTime>
  <Words>210</Words>
  <Application>Microsoft Macintosh PowerPoint</Application>
  <PresentationFormat>On-screen Show (4:3)</PresentationFormat>
  <Paragraphs>13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Experiment Ten:  Oxygen and Spiking</vt:lpstr>
      <vt:lpstr>Oxygen is an “oxidizer”, greedy for electrons</vt:lpstr>
      <vt:lpstr>Body breaks down glucose through complicated series of dozens of reactions</vt:lpstr>
      <vt:lpstr>The oxidative phosphorylation pathway leads directly to ATP energy production</vt:lpstr>
      <vt:lpstr>The hard way to test spike dependence on oxygen</vt:lpstr>
      <vt:lpstr>The easy way to test spike dependence on oxygen</vt:lpstr>
      <vt:lpstr>Procedure: table to record how long neurons can spike in absence of oxygen…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Experiment Nine: NeuroProsthetics</dc:title>
  <dc:creator>Andre</dc:creator>
  <cp:lastModifiedBy>Timothy Marzullo</cp:lastModifiedBy>
  <cp:revision>25</cp:revision>
  <dcterms:created xsi:type="dcterms:W3CDTF">2011-11-06T13:04:39Z</dcterms:created>
  <dcterms:modified xsi:type="dcterms:W3CDTF">2011-12-15T20:26:32Z</dcterms:modified>
</cp:coreProperties>
</file>